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6" r:id="rId4"/>
    <p:sldId id="277" r:id="rId5"/>
    <p:sldId id="299" r:id="rId6"/>
    <p:sldId id="281" r:id="rId7"/>
    <p:sldId id="300" r:id="rId8"/>
    <p:sldId id="280" r:id="rId9"/>
    <p:sldId id="284" r:id="rId10"/>
    <p:sldId id="282" r:id="rId11"/>
    <p:sldId id="258" r:id="rId12"/>
    <p:sldId id="285" r:id="rId13"/>
    <p:sldId id="301" r:id="rId14"/>
    <p:sldId id="260" r:id="rId15"/>
    <p:sldId id="265" r:id="rId16"/>
    <p:sldId id="279" r:id="rId17"/>
    <p:sldId id="266" r:id="rId18"/>
    <p:sldId id="278" r:id="rId19"/>
    <p:sldId id="259" r:id="rId20"/>
    <p:sldId id="273" r:id="rId21"/>
    <p:sldId id="270" r:id="rId22"/>
    <p:sldId id="298" r:id="rId23"/>
    <p:sldId id="286" r:id="rId24"/>
    <p:sldId id="288" r:id="rId25"/>
    <p:sldId id="292" r:id="rId26"/>
    <p:sldId id="293" r:id="rId27"/>
    <p:sldId id="295" r:id="rId28"/>
    <p:sldId id="289" r:id="rId29"/>
    <p:sldId id="291" r:id="rId30"/>
    <p:sldId id="263" r:id="rId31"/>
    <p:sldId id="290" r:id="rId32"/>
    <p:sldId id="262" r:id="rId33"/>
    <p:sldId id="294" r:id="rId34"/>
    <p:sldId id="297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80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8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39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67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648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592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70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330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9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358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48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105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79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59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67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54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42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44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04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19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87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41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2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D845B-810D-4184-8998-64000AB3BD60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2287EE9-54A8-45EA-9A78-4A405CE985B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82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89DS33IXb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HOVI-o-oL9o&amp;t=587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schooltv.nl/video/histoclips-berlijn-en-de-koude-oorlo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6D15D-706B-9B33-FB97-F9CAE7CEA0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koude oorlog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297197-C364-E5E3-E4EA-D963A04C9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Uitleg voor de poster</a:t>
            </a:r>
          </a:p>
        </p:txBody>
      </p:sp>
    </p:spTree>
    <p:extLst>
      <p:ext uri="{BB962C8B-B14F-4D97-AF65-F5344CB8AC3E}">
        <p14:creationId xmlns:p14="http://schemas.microsoft.com/office/powerpoint/2010/main" val="105255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1D504C8-9B72-9D07-0C12-2A3DE33BF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D010459-ED59-4743-29F0-40DB9F5F71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nl-NL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nl-NL"/>
              <a:t>Verdeling van Duitsland en Berlijn</a:t>
            </a:r>
            <a:endParaRPr lang="nl-NL" altLang="nl-NL"/>
          </a:p>
        </p:txBody>
      </p:sp>
      <p:pic>
        <p:nvPicPr>
          <p:cNvPr id="12292" name="Picture 7" descr="duitsland-na-woii-gr">
            <a:extLst>
              <a:ext uri="{FF2B5EF4-FFF2-40B4-BE49-F238E27FC236}">
                <a16:creationId xmlns:a16="http://schemas.microsoft.com/office/drawing/2014/main" id="{A15D2C55-EB63-D411-F9C3-E6F36354E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04" y="225115"/>
            <a:ext cx="6669767" cy="598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CA47B750-440E-A0B6-F326-DED12D12D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Vrijwel meteen: ruzie tussen sovjet unie en USA</a:t>
            </a:r>
          </a:p>
        </p:txBody>
      </p:sp>
      <p:pic>
        <p:nvPicPr>
          <p:cNvPr id="1026" name="Picture 2" descr="Wat weet jij van de Koude Oorlog? - Quest">
            <a:extLst>
              <a:ext uri="{FF2B5EF4-FFF2-40B4-BE49-F238E27FC236}">
                <a16:creationId xmlns:a16="http://schemas.microsoft.com/office/drawing/2014/main" id="{CD5846C6-81F5-2B45-6710-FA80B6D482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25" y="2057035"/>
            <a:ext cx="7823919" cy="444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E5EB9-6C6B-77F2-2FF9-2FDB148B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Ontstaan Europese samenwerking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1930FD-03F8-967D-7E41-7115B7B3F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https://www.youtube.com/watch?v=F89DS33IXbA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1033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55E3AC1-2339-A378-08C2-7F1981BFF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98468FD-A9E8-204E-C927-B65F6650F0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nl-NL"/>
              <a:t>Harrie Truman			Josef Stalin</a:t>
            </a:r>
            <a:endParaRPr lang="nl-NL" altLang="nl-NL"/>
          </a:p>
        </p:txBody>
      </p:sp>
      <p:pic>
        <p:nvPicPr>
          <p:cNvPr id="14340" name="Picture 5" descr="truman-sm">
            <a:extLst>
              <a:ext uri="{FF2B5EF4-FFF2-40B4-BE49-F238E27FC236}">
                <a16:creationId xmlns:a16="http://schemas.microsoft.com/office/drawing/2014/main" id="{14EB892F-204F-B6C8-80B5-956846546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43" y="714375"/>
            <a:ext cx="3455987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stalin">
            <a:extLst>
              <a:ext uri="{FF2B5EF4-FFF2-40B4-BE49-F238E27FC236}">
                <a16:creationId xmlns:a16="http://schemas.microsoft.com/office/drawing/2014/main" id="{FC1063FB-8715-62D4-BE7D-09562883C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9" y="612775"/>
            <a:ext cx="32416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851A883-870E-5B53-FD88-B38DCA64B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Communisme</a:t>
            </a:r>
            <a:endParaRPr lang="nl-NL" altLang="nl-NL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4D5F9E2-CAE0-D34E-58FA-04F0B34AA6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15364" name="Picture 5" descr="communism">
            <a:extLst>
              <a:ext uri="{FF2B5EF4-FFF2-40B4-BE49-F238E27FC236}">
                <a16:creationId xmlns:a16="http://schemas.microsoft.com/office/drawing/2014/main" id="{16EC79BF-18BE-9BEA-7016-1DBB5ED9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444625"/>
            <a:ext cx="8785225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13CAE8-207B-41C2-A8D1-BFA1C717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wat? Sovjet-Unie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91F37D-7136-4E5B-A073-35954E31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75" y="1329136"/>
            <a:ext cx="11052335" cy="51364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Dictatuur: Er is één persoon de baas (leider </a:t>
            </a:r>
            <a:br>
              <a:rPr lang="nl-NL" dirty="0"/>
            </a:br>
            <a:r>
              <a:rPr lang="nl-NL" dirty="0"/>
              <a:t>Communistische partij)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Planeconomie: Overheid bepaalt wat en hoeveel er geproduceerd wordt.</a:t>
            </a:r>
          </a:p>
          <a:p>
            <a:pPr marL="1085850" lvl="2"/>
            <a:r>
              <a:rPr lang="nl-NL" dirty="0"/>
              <a:t>Handel alleen binnen communisme</a:t>
            </a:r>
          </a:p>
          <a:p>
            <a:pPr marL="1085850" lvl="2"/>
            <a:r>
              <a:rPr lang="nl-NL" dirty="0"/>
              <a:t>Regering doet veel met economie</a:t>
            </a:r>
          </a:p>
          <a:p>
            <a:pPr marL="1085850" lvl="2"/>
            <a:r>
              <a:rPr lang="nl-NL" dirty="0"/>
              <a:t>Weinig werkloosheid</a:t>
            </a:r>
          </a:p>
          <a:p>
            <a:pPr marL="1085850" lvl="2"/>
            <a:r>
              <a:rPr lang="nl-NL" dirty="0"/>
              <a:t>Kleine verschillen arm en rijk</a:t>
            </a:r>
          </a:p>
          <a:p>
            <a:pPr marL="0" indent="0">
              <a:buNone/>
            </a:pPr>
            <a:r>
              <a:rPr lang="nl-NL" dirty="0"/>
              <a:t>	Collectivisatie: Al het bezit is van de staat.		</a:t>
            </a:r>
          </a:p>
          <a:p>
            <a:pPr marL="457200" indent="-457200">
              <a:buAutoNum type="arabicPeriod" startAt="3"/>
            </a:pPr>
            <a:r>
              <a:rPr lang="nl-NL" dirty="0"/>
              <a:t>Weinig vrijheid: Geen vrijheid van meningsuiting etc. Alles moet passen bij wat de overheid vindt.</a:t>
            </a:r>
          </a:p>
          <a:p>
            <a:pPr marL="457200" indent="-457200">
              <a:buAutoNum type="arabicPeriod" startAt="3"/>
            </a:pPr>
            <a:r>
              <a:rPr lang="nl-NL" dirty="0"/>
              <a:t>Overheid is overal: luisteren je zelfs af.</a:t>
            </a:r>
          </a:p>
          <a:p>
            <a:pPr marL="457200" indent="-457200">
              <a:buAutoNum type="arabicPeriod" startAt="3"/>
            </a:pPr>
            <a:r>
              <a:rPr lang="nl-NL" dirty="0"/>
              <a:t>Streven naar zoveel mogelijk gelijkheid!</a:t>
            </a:r>
          </a:p>
        </p:txBody>
      </p:sp>
      <p:pic>
        <p:nvPicPr>
          <p:cNvPr id="5122" name="Picture 2" descr="Afbeeldingsresultaat voor Sovjet unie">
            <a:extLst>
              <a:ext uri="{FF2B5EF4-FFF2-40B4-BE49-F238E27FC236}">
                <a16:creationId xmlns:a16="http://schemas.microsoft.com/office/drawing/2014/main" id="{EA8D58FF-D078-4CDE-8242-D632F9AD7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6" b="11682"/>
          <a:stretch/>
        </p:blipFill>
        <p:spPr bwMode="auto">
          <a:xfrm>
            <a:off x="7761115" y="-272143"/>
            <a:ext cx="4180514" cy="24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82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DFCE098-47E9-9D16-F4C7-2170E5B67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8579" y="107833"/>
            <a:ext cx="9603275" cy="1049235"/>
          </a:xfrm>
        </p:spPr>
        <p:txBody>
          <a:bodyPr/>
          <a:lstStyle/>
          <a:p>
            <a:pPr eaLnBrk="1" hangingPunct="1"/>
            <a:r>
              <a:rPr lang="en-US" altLang="nl-NL" dirty="0" err="1"/>
              <a:t>Kapitalisme</a:t>
            </a:r>
            <a:endParaRPr lang="nl-NL" altLang="nl-NL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886583D-CDF9-723D-51F5-CF4DFA5AF3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16388" name="Picture 5" descr="capitalism">
            <a:extLst>
              <a:ext uri="{FF2B5EF4-FFF2-40B4-BE49-F238E27FC236}">
                <a16:creationId xmlns:a16="http://schemas.microsoft.com/office/drawing/2014/main" id="{D7B8E2F3-8082-C246-EFE4-D51C3821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87" y="747484"/>
            <a:ext cx="8001226" cy="600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09022-6FF0-48A8-A225-C394B489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wat? Verenigde Staten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09DD-007D-4A94-BA16-3234B7EEB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38" y="2033743"/>
            <a:ext cx="11129524" cy="458277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Democratie: Volk mag stemmen op </a:t>
            </a:r>
            <a:r>
              <a:rPr lang="nl-NL" u="sng" dirty="0"/>
              <a:t>meerdere</a:t>
            </a:r>
            <a:r>
              <a:rPr lang="nl-NL" dirty="0"/>
              <a:t> partijen en presidenten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Kapitalisme: Vrije markteconomie, je bent vrij om te maken wat je wilt</a:t>
            </a:r>
          </a:p>
          <a:p>
            <a:pPr lvl="2"/>
            <a:r>
              <a:rPr lang="nl-NL" dirty="0"/>
              <a:t>Handel met vraag en aanbod</a:t>
            </a:r>
          </a:p>
          <a:p>
            <a:pPr lvl="2"/>
            <a:r>
              <a:rPr lang="nl-NL" dirty="0"/>
              <a:t>Regering doet weinig aan economie. </a:t>
            </a:r>
          </a:p>
          <a:p>
            <a:pPr lvl="2"/>
            <a:r>
              <a:rPr lang="nl-NL" dirty="0"/>
              <a:t>Veel werkloosheid </a:t>
            </a:r>
          </a:p>
          <a:p>
            <a:pPr lvl="2"/>
            <a:r>
              <a:rPr lang="nl-NL" dirty="0"/>
              <a:t>Grote verschillen rijk en arm (American Dream)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Veel vrijheid: meningsuiting, persvrijheid.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Overheid bepaalt weinig voor je.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Ben je arm? Eigen schuld.</a:t>
            </a:r>
          </a:p>
        </p:txBody>
      </p:sp>
      <p:pic>
        <p:nvPicPr>
          <p:cNvPr id="4098" name="Picture 2" descr="Afbeeldingsresultaat voor verenigde staten">
            <a:extLst>
              <a:ext uri="{FF2B5EF4-FFF2-40B4-BE49-F238E27FC236}">
                <a16:creationId xmlns:a16="http://schemas.microsoft.com/office/drawing/2014/main" id="{0D4F7E8C-3F48-4A0A-8539-6D17321C5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7" b="14617"/>
          <a:stretch/>
        </p:blipFill>
        <p:spPr bwMode="auto">
          <a:xfrm>
            <a:off x="9740623" y="0"/>
            <a:ext cx="2451377" cy="140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erelateerde afbeelding">
            <a:extLst>
              <a:ext uri="{FF2B5EF4-FFF2-40B4-BE49-F238E27FC236}">
                <a16:creationId xmlns:a16="http://schemas.microsoft.com/office/drawing/2014/main" id="{2F7BEC7E-5B44-4E43-B421-F025E9E09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97" y="2988278"/>
            <a:ext cx="5444038" cy="36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50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9411489-0ED3-B948-E230-293DC69DF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9EC8AD5-B55F-5891-8A12-0A4E999C0B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endParaRPr lang="en-US" altLang="nl-NL"/>
          </a:p>
          <a:p>
            <a:pPr eaLnBrk="1" hangingPunct="1">
              <a:lnSpc>
                <a:spcPct val="90000"/>
              </a:lnSpc>
            </a:pPr>
            <a:r>
              <a:rPr lang="en-US" altLang="nl-NL"/>
              <a:t>Checkpoint ‘Charlie’</a:t>
            </a:r>
            <a:endParaRPr lang="nl-NL" altLang="nl-NL"/>
          </a:p>
        </p:txBody>
      </p:sp>
      <p:pic>
        <p:nvPicPr>
          <p:cNvPr id="17412" name="Picture 5" descr="checkpoint">
            <a:extLst>
              <a:ext uri="{FF2B5EF4-FFF2-40B4-BE49-F238E27FC236}">
                <a16:creationId xmlns:a16="http://schemas.microsoft.com/office/drawing/2014/main" id="{172866DF-B490-B7CD-9504-4E6BF66E7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55" y="59953"/>
            <a:ext cx="5498872" cy="679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BF7DEE97-9A40-BBAD-F534-952737126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Wapenwedloop</a:t>
            </a:r>
            <a:endParaRPr lang="nl-NL" altLang="nl-NL"/>
          </a:p>
        </p:txBody>
      </p:sp>
      <p:pic>
        <p:nvPicPr>
          <p:cNvPr id="18435" name="Tijdelijke aanduiding voor inhoud 3" descr="atoombom.jpg">
            <a:extLst>
              <a:ext uri="{FF2B5EF4-FFF2-40B4-BE49-F238E27FC236}">
                <a16:creationId xmlns:a16="http://schemas.microsoft.com/office/drawing/2014/main" id="{DD2EC4C2-F3DF-2172-365C-42BB33C967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496" y="282005"/>
            <a:ext cx="6469504" cy="5150991"/>
          </a:xfrm>
        </p:spPr>
      </p:pic>
      <p:pic>
        <p:nvPicPr>
          <p:cNvPr id="18436" name="Afbeelding 4" descr="bewapeningrusl.jpg">
            <a:extLst>
              <a:ext uri="{FF2B5EF4-FFF2-40B4-BE49-F238E27FC236}">
                <a16:creationId xmlns:a16="http://schemas.microsoft.com/office/drawing/2014/main" id="{D4B165F3-7B40-DA0D-9336-86E75ADA0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47" y="2183266"/>
            <a:ext cx="30241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CF566160-F8FF-7CF2-EBA9-D7D66EF96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5413" y="188913"/>
            <a:ext cx="5003800" cy="754062"/>
          </a:xfrm>
        </p:spPr>
        <p:txBody>
          <a:bodyPr/>
          <a:lstStyle/>
          <a:p>
            <a:r>
              <a:rPr lang="nl-NL" altLang="nl-NL"/>
              <a:t>De atoombom, 1945</a:t>
            </a:r>
          </a:p>
        </p:txBody>
      </p:sp>
      <p:pic>
        <p:nvPicPr>
          <p:cNvPr id="3075" name="Picture 2" descr="http://i.imgur.com/Itv2NIbl.jpg">
            <a:extLst>
              <a:ext uri="{FF2B5EF4-FFF2-40B4-BE49-F238E27FC236}">
                <a16:creationId xmlns:a16="http://schemas.microsoft.com/office/drawing/2014/main" id="{5B7E5EE3-32AF-1BD2-0699-C458B5FEFC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864" y="1034143"/>
            <a:ext cx="7406734" cy="4872151"/>
          </a:xfrm>
          <a:noFill/>
        </p:spPr>
      </p:pic>
      <p:pic>
        <p:nvPicPr>
          <p:cNvPr id="3076" name="Picture 4" descr="https://c5.staticflickr.com/3/2735/4387375740_726367fd05_b.jpg">
            <a:extLst>
              <a:ext uri="{FF2B5EF4-FFF2-40B4-BE49-F238E27FC236}">
                <a16:creationId xmlns:a16="http://schemas.microsoft.com/office/drawing/2014/main" id="{A195EED1-CC2F-5C66-09EA-F5CB08533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12" y="2286000"/>
            <a:ext cx="3827279" cy="415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A989359-7578-C39C-489E-7717D50DF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Wapenwedloop</a:t>
            </a:r>
            <a:endParaRPr lang="nl-NL" altLang="nl-NL"/>
          </a:p>
        </p:txBody>
      </p:sp>
      <p:pic>
        <p:nvPicPr>
          <p:cNvPr id="19459" name="Picture 4" descr="Tsarbomb">
            <a:extLst>
              <a:ext uri="{FF2B5EF4-FFF2-40B4-BE49-F238E27FC236}">
                <a16:creationId xmlns:a16="http://schemas.microsoft.com/office/drawing/2014/main" id="{D34AB92C-C8C5-1B62-F1A2-807D74A063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1424" y="1567543"/>
            <a:ext cx="9636761" cy="4947784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8F961-A07D-D4EA-C2A8-0B196771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Proxy oorlogen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92DE1F-EF3D-9F0B-045B-C39DD16DD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33" y="2253344"/>
            <a:ext cx="10511821" cy="4954716"/>
          </a:xfrm>
        </p:spPr>
        <p:txBody>
          <a:bodyPr>
            <a:normAutofit/>
          </a:bodyPr>
          <a:lstStyle/>
          <a:p>
            <a:r>
              <a:rPr lang="nl-NL" dirty="0"/>
              <a:t>Dit zijn oorlogen die gevoerd worden tussen landen, elk met steun van oftewel de Russen of de Amerikanen. Bekendst is de Vietnam oorlog.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https://www.youtube.com/watch?v=HOVI-o-oL9o&amp;t=587s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1506" name="Picture 2" descr="The Vietnam War, Part I: Early Years and Escalation - The Atlantic">
            <a:extLst>
              <a:ext uri="{FF2B5EF4-FFF2-40B4-BE49-F238E27FC236}">
                <a16:creationId xmlns:a16="http://schemas.microsoft.com/office/drawing/2014/main" id="{BA7E07DE-44DF-A21D-6271-3D4F19DBA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97" y="3135087"/>
            <a:ext cx="5043757" cy="32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56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D8F7BFF6-2E22-342F-661E-6F0B28FA6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ijzeren gordijn:</a:t>
            </a:r>
          </a:p>
        </p:txBody>
      </p:sp>
      <p:pic>
        <p:nvPicPr>
          <p:cNvPr id="20484" name="Picture 2" descr="Afbeeldingsresultaat voor Oost en westblok">
            <a:extLst>
              <a:ext uri="{FF2B5EF4-FFF2-40B4-BE49-F238E27FC236}">
                <a16:creationId xmlns:a16="http://schemas.microsoft.com/office/drawing/2014/main" id="{6F3C8933-783F-6AEF-94E2-979C016308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t="14557" r="8777" b="2901"/>
          <a:stretch>
            <a:fillRect/>
          </a:stretch>
        </p:blipFill>
        <p:spPr>
          <a:xfrm>
            <a:off x="6841045" y="239486"/>
            <a:ext cx="5979586" cy="4917162"/>
          </a:xfrm>
        </p:spPr>
      </p:pic>
      <p:pic>
        <p:nvPicPr>
          <p:cNvPr id="20483" name="Picture 4" descr="Afbeeldingsresultaat voor Ijzeren gordijn">
            <a:extLst>
              <a:ext uri="{FF2B5EF4-FFF2-40B4-BE49-F238E27FC236}">
                <a16:creationId xmlns:a16="http://schemas.microsoft.com/office/drawing/2014/main" id="{BC26EFA4-78E4-7631-CD3D-7B3CED5EC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2286000"/>
            <a:ext cx="5790032" cy="434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1B83183B-74A6-74B2-BDF2-0F1488F7C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Militaire bondgenoten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207404-3CA0-4DC5-12BB-0EE4DDD78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3" y="2405402"/>
            <a:ext cx="3348038" cy="31464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l-NL" sz="2400" dirty="0"/>
              <a:t>1949: Noord-Atlantische verdragsorganisatie (NAVO):</a:t>
            </a:r>
          </a:p>
          <a:p>
            <a:pPr marL="342900" lvl="1" indent="0">
              <a:buNone/>
              <a:defRPr/>
            </a:pPr>
            <a:r>
              <a:rPr lang="nl-NL" dirty="0"/>
              <a:t>Westblok is hier lid van. Wordt een land aangevallen, helpt de rest!</a:t>
            </a:r>
          </a:p>
          <a:p>
            <a:pPr marL="342900" lvl="1" indent="0">
              <a:buNone/>
              <a:defRPr/>
            </a:pPr>
            <a:endParaRPr lang="nl-NL" dirty="0"/>
          </a:p>
          <a:p>
            <a:pPr>
              <a:defRPr/>
            </a:pPr>
            <a:r>
              <a:rPr lang="nl-NL" sz="2400" dirty="0"/>
              <a:t>1955: Warschaupact: </a:t>
            </a:r>
          </a:p>
          <a:p>
            <a:pPr marL="0" indent="0">
              <a:buNone/>
              <a:defRPr/>
            </a:pPr>
            <a:r>
              <a:rPr lang="nl-NL" sz="2400" dirty="0"/>
              <a:t>	Oostblok + Sovjet-Unie. </a:t>
            </a:r>
          </a:p>
        </p:txBody>
      </p:sp>
      <p:pic>
        <p:nvPicPr>
          <p:cNvPr id="21508" name="Picture 2" descr="Afbeeldingsresultaat voor navo warschaupact">
            <a:extLst>
              <a:ext uri="{FF2B5EF4-FFF2-40B4-BE49-F238E27FC236}">
                <a16:creationId xmlns:a16="http://schemas.microsoft.com/office/drawing/2014/main" id="{F6CC5A8D-60D7-F038-8BCA-57F740062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2676181"/>
            <a:ext cx="7373937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Afbeeldingsresultaat voor navo warschaupact">
            <a:extLst>
              <a:ext uri="{FF2B5EF4-FFF2-40B4-BE49-F238E27FC236}">
                <a16:creationId xmlns:a16="http://schemas.microsoft.com/office/drawing/2014/main" id="{EFD08D1C-929E-9026-A5F0-774F170C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7" y="77334"/>
            <a:ext cx="15716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Afbeeldingsresultaat voor navo">
            <a:extLst>
              <a:ext uri="{FF2B5EF4-FFF2-40B4-BE49-F238E27FC236}">
                <a16:creationId xmlns:a16="http://schemas.microsoft.com/office/drawing/2014/main" id="{121DCE14-1969-1A2E-F1C6-2D362BA43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54" y="1013165"/>
            <a:ext cx="18573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D5E6F786-3AC8-1A0D-E111-BD747620F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Nieuwe staten</a:t>
            </a:r>
          </a:p>
        </p:txBody>
      </p:sp>
      <p:pic>
        <p:nvPicPr>
          <p:cNvPr id="22531" name="Tijdelijke aanduiding voor inhoud 4" descr="Afbeelding met kaart&#10;&#10;Automatisch gegenereerde beschrijving">
            <a:extLst>
              <a:ext uri="{FF2B5EF4-FFF2-40B4-BE49-F238E27FC236}">
                <a16:creationId xmlns:a16="http://schemas.microsoft.com/office/drawing/2014/main" id="{FEE277E1-7808-0C16-EADF-CC73AC3177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15" y="2016125"/>
            <a:ext cx="2659095" cy="3449638"/>
          </a:xfrm>
        </p:spPr>
      </p:pic>
      <p:sp>
        <p:nvSpPr>
          <p:cNvPr id="22532" name="Tekstvak 5">
            <a:extLst>
              <a:ext uri="{FF2B5EF4-FFF2-40B4-BE49-F238E27FC236}">
                <a16:creationId xmlns:a16="http://schemas.microsoft.com/office/drawing/2014/main" id="{3A5DF6B3-71AD-B6DE-A993-BB9F2CB48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2276476"/>
            <a:ext cx="18002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/>
              <a:t>Duitse Democratische republiek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/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/>
              <a:t>(DDR)</a:t>
            </a:r>
          </a:p>
        </p:txBody>
      </p:sp>
      <p:sp>
        <p:nvSpPr>
          <p:cNvPr id="22533" name="Tekstvak 7">
            <a:extLst>
              <a:ext uri="{FF2B5EF4-FFF2-40B4-BE49-F238E27FC236}">
                <a16:creationId xmlns:a16="http://schemas.microsoft.com/office/drawing/2014/main" id="{7AE62F78-58FE-A0C7-ACBA-0B1A46D2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754438"/>
            <a:ext cx="2376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/>
              <a:t>Bonds republiek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/>
              <a:t>Duitsland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/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800"/>
              <a:t>(BRD)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3B7B07C0-FEEB-1938-BD78-37F829EDA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199" y="0"/>
            <a:ext cx="8229600" cy="1733551"/>
          </a:xfrm>
        </p:spPr>
        <p:txBody>
          <a:bodyPr/>
          <a:lstStyle/>
          <a:p>
            <a:r>
              <a:rPr lang="nl-NL" altLang="nl-NL" dirty="0"/>
              <a:t>Vlucht van oost naar west</a:t>
            </a:r>
          </a:p>
        </p:txBody>
      </p:sp>
      <p:pic>
        <p:nvPicPr>
          <p:cNvPr id="23555" name="Tijdelijke aanduiding voor inhoud 4" descr="Afbeelding met kaart&#10;&#10;Automatisch gegenereerde beschrijving">
            <a:extLst>
              <a:ext uri="{FF2B5EF4-FFF2-40B4-BE49-F238E27FC236}">
                <a16:creationId xmlns:a16="http://schemas.microsoft.com/office/drawing/2014/main" id="{1556F112-A262-EBD5-C464-7555EFAD93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893" y="866775"/>
            <a:ext cx="10082213" cy="56705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D1C6F-0139-469A-ED4A-DDA4F13A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Berlijnse muur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00586-A86E-F93A-DDF6-5F966FBF3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https://schooltv.nl/video/histoclips-berlijn-en-de-koude-oorlog/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22530" name="Picture 2" descr="Berlijnse Muur kent 138 slachtoffers - IJzeren Gordijn">
            <a:extLst>
              <a:ext uri="{FF2B5EF4-FFF2-40B4-BE49-F238E27FC236}">
                <a16:creationId xmlns:a16="http://schemas.microsoft.com/office/drawing/2014/main" id="{2C4585D8-115C-3FF0-ACAF-A37AF367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14" y="2939142"/>
            <a:ext cx="5450920" cy="36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51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19DE01C2-5ADB-E621-26D2-455BC8181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892175"/>
            <a:ext cx="8229600" cy="2309813"/>
          </a:xfrm>
        </p:spPr>
        <p:txBody>
          <a:bodyPr/>
          <a:lstStyle/>
          <a:p>
            <a:r>
              <a:rPr lang="nl-NL" altLang="nl-NL"/>
              <a:t>Berlijnse muur 1961</a:t>
            </a:r>
          </a:p>
        </p:txBody>
      </p:sp>
      <p:pic>
        <p:nvPicPr>
          <p:cNvPr id="24579" name="Tijdelijke aanduiding voor inhoud 4" descr="Afbeelding met lucht, buiten, wit, zwart&#10;&#10;Automatisch gegenereerde beschrijving">
            <a:extLst>
              <a:ext uri="{FF2B5EF4-FFF2-40B4-BE49-F238E27FC236}">
                <a16:creationId xmlns:a16="http://schemas.microsoft.com/office/drawing/2014/main" id="{9A75AFCA-192B-C600-7F13-34FD6427B7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71" y="-1"/>
            <a:ext cx="5812972" cy="4359729"/>
          </a:xfrm>
        </p:spPr>
      </p:pic>
      <p:pic>
        <p:nvPicPr>
          <p:cNvPr id="24580" name="Afbeelding 6" descr="Afbeelding met buiten, spoorweg&#10;&#10;Automatisch gegenereerde beschrijving">
            <a:extLst>
              <a:ext uri="{FF2B5EF4-FFF2-40B4-BE49-F238E27FC236}">
                <a16:creationId xmlns:a16="http://schemas.microsoft.com/office/drawing/2014/main" id="{2B3EA471-845B-8270-893D-015738933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93" y="2078411"/>
            <a:ext cx="7167336" cy="477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6FE94D0F-1843-7BF2-6785-0DBA99F25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5603" name="Tijdelijke aanduiding voor inhoud 4" descr="Afbeelding met kaart&#10;&#10;Automatisch gegenereerde beschrijving">
            <a:extLst>
              <a:ext uri="{FF2B5EF4-FFF2-40B4-BE49-F238E27FC236}">
                <a16:creationId xmlns:a16="http://schemas.microsoft.com/office/drawing/2014/main" id="{FB8266CF-10D5-B44A-9DF4-2C9B07416B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4608" y="157956"/>
            <a:ext cx="7775575" cy="654208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F1C8114-01C3-2097-C1AA-658FDA390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38FCE01-93F2-4214-7EB7-4A75B9E6F7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4" eaLnBrk="1" hangingPunct="1"/>
            <a:r>
              <a:rPr lang="en-US" altLang="nl-NL" dirty="0"/>
              <a:t>                               De </a:t>
            </a:r>
            <a:r>
              <a:rPr lang="en-US" altLang="nl-NL" dirty="0" err="1"/>
              <a:t>Berlijnse</a:t>
            </a:r>
            <a:r>
              <a:rPr lang="en-US" altLang="nl-NL" dirty="0"/>
              <a:t> </a:t>
            </a:r>
            <a:r>
              <a:rPr lang="en-US" altLang="nl-NL" dirty="0" err="1"/>
              <a:t>muur</a:t>
            </a:r>
            <a:r>
              <a:rPr lang="en-US" altLang="nl-NL" dirty="0"/>
              <a:t> </a:t>
            </a:r>
            <a:r>
              <a:rPr lang="en-US" altLang="nl-NL" dirty="0" err="1"/>
              <a:t>blijft</a:t>
            </a:r>
            <a:r>
              <a:rPr lang="en-US" altLang="nl-NL" dirty="0"/>
              <a:t> </a:t>
            </a:r>
            <a:r>
              <a:rPr lang="en-US" altLang="nl-NL" dirty="0" err="1"/>
              <a:t>staan</a:t>
            </a:r>
            <a:r>
              <a:rPr lang="en-US" altLang="nl-NL" dirty="0"/>
              <a:t> van  1961 tot 1989.</a:t>
            </a:r>
            <a:endParaRPr lang="nl-NL" altLang="nl-NL" dirty="0"/>
          </a:p>
        </p:txBody>
      </p:sp>
      <p:pic>
        <p:nvPicPr>
          <p:cNvPr id="26628" name="Picture 5" descr="bm_22-4">
            <a:extLst>
              <a:ext uri="{FF2B5EF4-FFF2-40B4-BE49-F238E27FC236}">
                <a16:creationId xmlns:a16="http://schemas.microsoft.com/office/drawing/2014/main" id="{891D5663-25DE-4AF8-649E-E83CC0B6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1" y="0"/>
            <a:ext cx="42481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muur">
            <a:extLst>
              <a:ext uri="{FF2B5EF4-FFF2-40B4-BE49-F238E27FC236}">
                <a16:creationId xmlns:a16="http://schemas.microsoft.com/office/drawing/2014/main" id="{99319F22-6077-92ED-3639-1A3520EE2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20" y="2428709"/>
            <a:ext cx="5666334" cy="417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F9E6B614-ADE3-7472-49B7-8297E2543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Hiroshima, 6 augustus 1945</a:t>
            </a:r>
          </a:p>
        </p:txBody>
      </p:sp>
      <p:pic>
        <p:nvPicPr>
          <p:cNvPr id="4099" name="Picture 2" descr="https://upload.wikimedia.org/wikipedia/commons/0/0c/Atomic_cloud_over_Nagasaki_from_Koyagi-jima.jpeg">
            <a:extLst>
              <a:ext uri="{FF2B5EF4-FFF2-40B4-BE49-F238E27FC236}">
                <a16:creationId xmlns:a16="http://schemas.microsoft.com/office/drawing/2014/main" id="{EA6214D8-0ABF-D51F-E2B7-7752F6E7D1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2156" y="1285875"/>
            <a:ext cx="7200900" cy="5572125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3A769890-CEF3-3418-71B4-EDF1E89DC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7651" name="Tijdelijke aanduiding voor inhoud 4" descr="Afbeelding met buiten, oud&#10;&#10;Automatisch gegenereerde beschrijving">
            <a:extLst>
              <a:ext uri="{FF2B5EF4-FFF2-40B4-BE49-F238E27FC236}">
                <a16:creationId xmlns:a16="http://schemas.microsoft.com/office/drawing/2014/main" id="{44260728-E0E0-803E-2E5A-AC88FAD45E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605" y="-13860"/>
            <a:ext cx="9942815" cy="671061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639AC85-E89D-D064-9B50-1748AC97C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Constante vebetering aan de muur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5C2CE4D-2858-9D40-ED89-B77ABC26D5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nl-NL"/>
          </a:p>
          <a:p>
            <a:pPr eaLnBrk="1" hangingPunct="1"/>
            <a:endParaRPr lang="en-US" altLang="nl-NL"/>
          </a:p>
          <a:p>
            <a:pPr eaLnBrk="1" hangingPunct="1"/>
            <a:endParaRPr lang="en-US" altLang="nl-NL"/>
          </a:p>
          <a:p>
            <a:pPr eaLnBrk="1" hangingPunct="1"/>
            <a:endParaRPr lang="en-US" altLang="nl-NL"/>
          </a:p>
          <a:p>
            <a:pPr eaLnBrk="1" hangingPunct="1"/>
            <a:endParaRPr lang="en-US" altLang="nl-NL"/>
          </a:p>
          <a:p>
            <a:pPr eaLnBrk="1" hangingPunct="1"/>
            <a:endParaRPr lang="en-US" altLang="nl-NL"/>
          </a:p>
        </p:txBody>
      </p:sp>
      <p:pic>
        <p:nvPicPr>
          <p:cNvPr id="28676" name="Picture 5" descr="de-berlijnse-muur">
            <a:extLst>
              <a:ext uri="{FF2B5EF4-FFF2-40B4-BE49-F238E27FC236}">
                <a16:creationId xmlns:a16="http://schemas.microsoft.com/office/drawing/2014/main" id="{4E598D16-6AB0-A201-0D22-65370E82E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417639"/>
            <a:ext cx="7138987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892F1-9C83-D46F-46F3-F38D7A32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Push en pull factoren migratie</a:t>
            </a:r>
          </a:p>
        </p:txBody>
      </p:sp>
      <p:pic>
        <p:nvPicPr>
          <p:cNvPr id="1026" name="Picture 2" descr="3. Waar hangt de besluit om te migreren van af? - migratie">
            <a:extLst>
              <a:ext uri="{FF2B5EF4-FFF2-40B4-BE49-F238E27FC236}">
                <a16:creationId xmlns:a16="http://schemas.microsoft.com/office/drawing/2014/main" id="{5E0DC197-A4D2-4457-C931-15DB1EFA1D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64" y="1657812"/>
            <a:ext cx="9819085" cy="48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21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B500F-920E-487F-B989-D282F175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 van de muur en nieuw Europa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0255F9-14A9-4EBC-A82E-89ACBE3D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2" y="1973405"/>
            <a:ext cx="5337245" cy="4195481"/>
          </a:xfrm>
        </p:spPr>
        <p:txBody>
          <a:bodyPr/>
          <a:lstStyle/>
          <a:p>
            <a:r>
              <a:rPr lang="nl-NL" dirty="0"/>
              <a:t>Sovjet-Unie veranderde, de rest van het Oostblok niet!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NL" dirty="0">
                <a:sym typeface="Wingdings" panose="05000000000000000000" pitchFamily="2" charset="2"/>
              </a:rPr>
              <a:t>Gevolg: protesten!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1989: De Berlijnse muur werd weer geopend.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1990: </a:t>
            </a:r>
            <a:r>
              <a:rPr lang="nl-NL" b="1" dirty="0">
                <a:sym typeface="Wingdings" panose="05000000000000000000" pitchFamily="2" charset="2"/>
              </a:rPr>
              <a:t>Duitse eenwording: </a:t>
            </a:r>
            <a:r>
              <a:rPr lang="nl-NL" dirty="0">
                <a:sym typeface="Wingdings" panose="05000000000000000000" pitchFamily="2" charset="2"/>
              </a:rPr>
              <a:t>Duitsland is weer één land!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1991: Val van de Sovjet-Unie (wordt Rusland)</a:t>
            </a:r>
            <a:endParaRPr lang="nl-NL" dirty="0"/>
          </a:p>
        </p:txBody>
      </p:sp>
      <p:pic>
        <p:nvPicPr>
          <p:cNvPr id="2050" name="Picture 2" descr="Afbeeldingsresultaat voor val berlijnse muur">
            <a:extLst>
              <a:ext uri="{FF2B5EF4-FFF2-40B4-BE49-F238E27FC236}">
                <a16:creationId xmlns:a16="http://schemas.microsoft.com/office/drawing/2014/main" id="{A35EED45-8341-4D9B-A91A-03051E24D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31" y="1853754"/>
            <a:ext cx="7104361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0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59659A72-15DD-24FE-5F43-34FF93170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Nagasaki, 9 augustus 1945</a:t>
            </a:r>
          </a:p>
        </p:txBody>
      </p:sp>
      <p:pic>
        <p:nvPicPr>
          <p:cNvPr id="5123" name="Picture 2" descr="http://i4.photobucket.com/albums/y102/cloud_nl/nagasaki.jpg">
            <a:extLst>
              <a:ext uri="{FF2B5EF4-FFF2-40B4-BE49-F238E27FC236}">
                <a16:creationId xmlns:a16="http://schemas.microsoft.com/office/drawing/2014/main" id="{DDCF2044-96E6-A1B3-A515-E9BC5C84FA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424553"/>
            <a:ext cx="5744134" cy="3770766"/>
          </a:xfrm>
          <a:noFill/>
        </p:spPr>
      </p:pic>
      <p:pic>
        <p:nvPicPr>
          <p:cNvPr id="5124" name="Picture 4" descr="https://dynamic.decorrespondent.nl/ff-1429797976/media/1920/53ed2820aea6e3292689689.jpg">
            <a:extLst>
              <a:ext uri="{FF2B5EF4-FFF2-40B4-BE49-F238E27FC236}">
                <a16:creationId xmlns:a16="http://schemas.microsoft.com/office/drawing/2014/main" id="{3E1ADDAD-D837-6DA2-E8EE-9CFF719A4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429000"/>
            <a:ext cx="5969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BB315D7F-6F51-D2D9-1F36-0AE9E4A90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Gevolgen atoombom</a:t>
            </a:r>
          </a:p>
        </p:txBody>
      </p:sp>
      <p:pic>
        <p:nvPicPr>
          <p:cNvPr id="6147" name="Picture 2" descr="https://upload.wikimedia.org/wikipedia/commons/b/b6/Victim_of_Atomic_Bomb_003.jpg">
            <a:extLst>
              <a:ext uri="{FF2B5EF4-FFF2-40B4-BE49-F238E27FC236}">
                <a16:creationId xmlns:a16="http://schemas.microsoft.com/office/drawing/2014/main" id="{EEB6FEB4-D456-C385-D38F-12C325A102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6208" y="721178"/>
            <a:ext cx="4897438" cy="5576888"/>
          </a:xfrm>
          <a:noFill/>
        </p:spPr>
      </p:pic>
      <p:pic>
        <p:nvPicPr>
          <p:cNvPr id="3074" name="Picture 2" descr="World War II. Hiroshima Minamiku Ninoshima. Burns caused by the atom bomb.  - ICRC Audiovisual archives">
            <a:extLst>
              <a:ext uri="{FF2B5EF4-FFF2-40B4-BE49-F238E27FC236}">
                <a16:creationId xmlns:a16="http://schemas.microsoft.com/office/drawing/2014/main" id="{728CFB9B-C6FB-5016-A336-E5D5FC8CC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2" y="1937095"/>
            <a:ext cx="6079607" cy="44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3133279E-2DB0-2D83-1A17-EC9622369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579" y="130629"/>
            <a:ext cx="9603275" cy="1723125"/>
          </a:xfrm>
        </p:spPr>
        <p:txBody>
          <a:bodyPr/>
          <a:lstStyle/>
          <a:p>
            <a:r>
              <a:rPr lang="nl-NL" altLang="nl-NL" dirty="0" err="1"/>
              <a:t>Tsutomo</a:t>
            </a:r>
            <a:r>
              <a:rPr lang="nl-NL" altLang="nl-NL" dirty="0"/>
              <a:t> Yamaguchi</a:t>
            </a:r>
          </a:p>
        </p:txBody>
      </p:sp>
      <p:pic>
        <p:nvPicPr>
          <p:cNvPr id="7171" name="Picture 2" descr="https://bluejayblog.files.wordpress.com/2015/06/yamaguchi-01.jpg">
            <a:extLst>
              <a:ext uri="{FF2B5EF4-FFF2-40B4-BE49-F238E27FC236}">
                <a16:creationId xmlns:a16="http://schemas.microsoft.com/office/drawing/2014/main" id="{D47270FA-D4BB-1516-0128-3685F71591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4018" y="992191"/>
            <a:ext cx="8137525" cy="569595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1DCAA8DE-02AC-08AB-DA6A-CCB65ECA7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579" y="130629"/>
            <a:ext cx="9603275" cy="1723125"/>
          </a:xfrm>
        </p:spPr>
        <p:txBody>
          <a:bodyPr/>
          <a:lstStyle/>
          <a:p>
            <a:r>
              <a:rPr lang="nl-NL" altLang="nl-NL" dirty="0"/>
              <a:t>Overgave Japan</a:t>
            </a:r>
          </a:p>
        </p:txBody>
      </p:sp>
      <p:pic>
        <p:nvPicPr>
          <p:cNvPr id="8195" name="Picture 2" descr="https://upload.wikimedia.org/wikipedia/commons/e/e5/Shigemitsu-signs-surrender.jpg">
            <a:extLst>
              <a:ext uri="{FF2B5EF4-FFF2-40B4-BE49-F238E27FC236}">
                <a16:creationId xmlns:a16="http://schemas.microsoft.com/office/drawing/2014/main" id="{E29D1D8A-6415-78B5-D159-50AF0846B0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1831" y="992191"/>
            <a:ext cx="7129462" cy="5713412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692E3B38-CB27-04B0-E6DC-0F2D733A2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WO2 ten einde</a:t>
            </a:r>
          </a:p>
        </p:txBody>
      </p:sp>
      <p:pic>
        <p:nvPicPr>
          <p:cNvPr id="9220" name="Picture 2" descr="Gerelateerde afbeelding">
            <a:extLst>
              <a:ext uri="{FF2B5EF4-FFF2-40B4-BE49-F238E27FC236}">
                <a16:creationId xmlns:a16="http://schemas.microsoft.com/office/drawing/2014/main" id="{AD5DC8BC-DDC3-B694-13ED-AA5CE9B273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1567" y="232911"/>
            <a:ext cx="5164137" cy="4302125"/>
          </a:xfrm>
        </p:spPr>
      </p:pic>
      <p:pic>
        <p:nvPicPr>
          <p:cNvPr id="9219" name="Picture 4" descr="Gerelateerde afbeelding">
            <a:extLst>
              <a:ext uri="{FF2B5EF4-FFF2-40B4-BE49-F238E27FC236}">
                <a16:creationId xmlns:a16="http://schemas.microsoft.com/office/drawing/2014/main" id="{269BB9D5-C518-A8B2-3165-2C41FD51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6" y="1483640"/>
            <a:ext cx="5480838" cy="490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36A4A4A-7B75-6430-736B-42AC2F08B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A7BD99D-80C6-4B18-7AEB-74321D8EDD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Berlijn 1945</a:t>
            </a:r>
            <a:endParaRPr lang="nl-NL" altLang="nl-NL"/>
          </a:p>
        </p:txBody>
      </p:sp>
      <p:pic>
        <p:nvPicPr>
          <p:cNvPr id="10244" name="Picture 5" descr="329203">
            <a:extLst>
              <a:ext uri="{FF2B5EF4-FFF2-40B4-BE49-F238E27FC236}">
                <a16:creationId xmlns:a16="http://schemas.microsoft.com/office/drawing/2014/main" id="{22C1903C-7CD6-5A53-3D5C-21DC9D294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0"/>
            <a:ext cx="4865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1_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430</Words>
  <Application>Microsoft Office PowerPoint</Application>
  <PresentationFormat>Breedbeeld</PresentationFormat>
  <Paragraphs>99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33</vt:i4>
      </vt:variant>
    </vt:vector>
  </HeadingPairs>
  <TitlesOfParts>
    <vt:vector size="38" baseType="lpstr">
      <vt:lpstr>Arial</vt:lpstr>
      <vt:lpstr>Gill Sans MT</vt:lpstr>
      <vt:lpstr>Wingdings</vt:lpstr>
      <vt:lpstr>Galerie</vt:lpstr>
      <vt:lpstr>1_Galerie</vt:lpstr>
      <vt:lpstr>De koude oorlog</vt:lpstr>
      <vt:lpstr>De atoombom, 1945</vt:lpstr>
      <vt:lpstr>Hiroshima, 6 augustus 1945</vt:lpstr>
      <vt:lpstr>Nagasaki, 9 augustus 1945</vt:lpstr>
      <vt:lpstr>Gevolgen atoombom</vt:lpstr>
      <vt:lpstr>Tsutomo Yamaguchi</vt:lpstr>
      <vt:lpstr>Overgave Japan</vt:lpstr>
      <vt:lpstr>WO2 ten einde</vt:lpstr>
      <vt:lpstr>PowerPoint-presentatie</vt:lpstr>
      <vt:lpstr>PowerPoint-presentatie</vt:lpstr>
      <vt:lpstr>Vrijwel meteen: ruzie tussen sovjet unie en USA</vt:lpstr>
      <vt:lpstr>Ontstaan Europese samenwerking</vt:lpstr>
      <vt:lpstr>PowerPoint-presentatie</vt:lpstr>
      <vt:lpstr>Communisme</vt:lpstr>
      <vt:lpstr>Wat is wat? Sovjet-Unie</vt:lpstr>
      <vt:lpstr>Kapitalisme</vt:lpstr>
      <vt:lpstr>Wat is wat? Verenigde Staten</vt:lpstr>
      <vt:lpstr>PowerPoint-presentatie</vt:lpstr>
      <vt:lpstr>Wapenwedloop</vt:lpstr>
      <vt:lpstr>Wapenwedloop</vt:lpstr>
      <vt:lpstr>Proxy oorlogen</vt:lpstr>
      <vt:lpstr>ijzeren gordijn:</vt:lpstr>
      <vt:lpstr>Militaire bondgenoten</vt:lpstr>
      <vt:lpstr>Nieuwe staten</vt:lpstr>
      <vt:lpstr>Vlucht van oost naar west</vt:lpstr>
      <vt:lpstr>De Berlijnse muur</vt:lpstr>
      <vt:lpstr>Berlijnse muur 1961</vt:lpstr>
      <vt:lpstr>PowerPoint-presentatie</vt:lpstr>
      <vt:lpstr>PowerPoint-presentatie</vt:lpstr>
      <vt:lpstr>PowerPoint-presentatie</vt:lpstr>
      <vt:lpstr>Constante vebetering aan de muur</vt:lpstr>
      <vt:lpstr>Push en pull factoren migratie</vt:lpstr>
      <vt:lpstr>val van de muur en nieuw Europa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Koen van den Eventuin</dc:creator>
  <cp:lastModifiedBy>Koen van den Eventuin</cp:lastModifiedBy>
  <cp:revision>6</cp:revision>
  <dcterms:created xsi:type="dcterms:W3CDTF">2024-06-04T10:21:51Z</dcterms:created>
  <dcterms:modified xsi:type="dcterms:W3CDTF">2024-06-11T09:03:20Z</dcterms:modified>
</cp:coreProperties>
</file>